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b9f3313ce_5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4b9f3313ce_5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b9f3313ce_5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4b9f3313ce_5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b9f3313ce_5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4b9f3313ce_5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b9f3313ce_5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4b9f3313ce_5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b9f3313ce_5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4b9f3313ce_5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b9f3313ce_5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4b9f3313ce_5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b9f3313ce_5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4b9f3313ce_5_1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b9f3313ce_5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4b9f3313ce_5_2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b9f3313ce_5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4b9f3313ce_5_2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b9f3313ce_5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4b9f3313ce_5_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b9f3313ce_5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g4b9f3313ce_5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b9f3313ce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4b9f3313ce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b9f3313ce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4b9f3313ce_5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b9f3313ce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4b9f3313ce_5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b9f3313ce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4b9f3313ce_5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b9f3313ce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4b9f3313ce_5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b9f3313ce_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4b9f3313ce_5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b9f3313ce_5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b9f3313ce_5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b9f3313ce_5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b9f3313ce_5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b9f3313ce_5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b9f3313ce_5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b9f3313ce_5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b9f3313ce_5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b9f3313ce_5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4b9f3313ce_5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b9f3313ce_5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b9f3313ce_5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b9f3313ce_5_2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b9f3313ce_5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b9f3313ce_5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4b9f3313ce_5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b9f3313ce_5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4b9f3313ce_5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b9f3313c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4b9f3313ce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b9f3313ce_5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4b9f3313ce_5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b9f3313ce_5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4b9f3313ce_5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35241" l="0" r="0" t="21776"/>
          <a:stretch/>
        </p:blipFill>
        <p:spPr>
          <a:xfrm>
            <a:off x="-1" y="2552700"/>
            <a:ext cx="9155783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52264" l="-259" r="41604" t="4798"/>
          <a:stretch/>
        </p:blipFill>
        <p:spPr>
          <a:xfrm>
            <a:off x="7010397" y="0"/>
            <a:ext cx="2145386" cy="157530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0" y="1575309"/>
            <a:ext cx="9155781" cy="1371600"/>
          </a:xfrm>
          <a:prstGeom prst="rect">
            <a:avLst/>
          </a:prstGeom>
          <a:solidFill>
            <a:srgbClr val="14A3A0"/>
          </a:solidFill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>
            <p:ph type="ctrTitle"/>
          </p:nvPr>
        </p:nvSpPr>
        <p:spPr>
          <a:xfrm>
            <a:off x="659410" y="1761672"/>
            <a:ext cx="7543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59410" y="2324101"/>
            <a:ext cx="7543800" cy="3519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KAUST logo for Digital Media-03.png" id="20" name="Google Shape;2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379555"/>
            <a:ext cx="2313348" cy="686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" type="body"/>
          </p:nvPr>
        </p:nvSpPr>
        <p:spPr>
          <a:xfrm>
            <a:off x="457200" y="892057"/>
            <a:ext cx="8229600" cy="37025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/>
          <p:nvPr/>
        </p:nvSpPr>
        <p:spPr>
          <a:xfrm>
            <a:off x="0" y="0"/>
            <a:ext cx="9144000" cy="706491"/>
          </a:xfrm>
          <a:prstGeom prst="rect">
            <a:avLst/>
          </a:prstGeom>
          <a:solidFill>
            <a:srgbClr val="CEDDDB"/>
          </a:solidFill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b="73479" l="-259" r="41604" t="4798"/>
          <a:stretch/>
        </p:blipFill>
        <p:spPr>
          <a:xfrm>
            <a:off x="7237116" y="0"/>
            <a:ext cx="1901813" cy="70649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3"/>
          <p:cNvSpPr txBox="1"/>
          <p:nvPr>
            <p:ph type="title"/>
          </p:nvPr>
        </p:nvSpPr>
        <p:spPr>
          <a:xfrm>
            <a:off x="457200" y="130381"/>
            <a:ext cx="5562600" cy="500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5D807E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D807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idx="1" type="body"/>
          </p:nvPr>
        </p:nvSpPr>
        <p:spPr>
          <a:xfrm>
            <a:off x="457200" y="892057"/>
            <a:ext cx="8229600" cy="37025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4"/>
          <p:cNvSpPr txBox="1"/>
          <p:nvPr>
            <p:ph type="title"/>
          </p:nvPr>
        </p:nvSpPr>
        <p:spPr>
          <a:xfrm>
            <a:off x="457200" y="130381"/>
            <a:ext cx="5562600" cy="500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5D807E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D807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sml_pms_c_non.png" id="35" name="Google Shape;3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2420" y="130381"/>
            <a:ext cx="520941" cy="50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/>
          <p:nvPr/>
        </p:nvSpPr>
        <p:spPr>
          <a:xfrm>
            <a:off x="0" y="0"/>
            <a:ext cx="9144000" cy="706491"/>
          </a:xfrm>
          <a:prstGeom prst="rect">
            <a:avLst/>
          </a:prstGeom>
          <a:solidFill>
            <a:srgbClr val="CEDDDB"/>
          </a:solidFill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b="73479" l="-259" r="41604" t="4798"/>
          <a:stretch/>
        </p:blipFill>
        <p:spPr>
          <a:xfrm>
            <a:off x="7237116" y="0"/>
            <a:ext cx="1901813" cy="70649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457200" y="130381"/>
            <a:ext cx="5562600" cy="500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5D807E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D807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" name="Google Shape;43;p5"/>
          <p:cNvSpPr txBox="1"/>
          <p:nvPr>
            <p:ph idx="1" type="body"/>
          </p:nvPr>
        </p:nvSpPr>
        <p:spPr>
          <a:xfrm>
            <a:off x="1143000" y="1828800"/>
            <a:ext cx="3352800" cy="2409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5"/>
          <p:cNvSpPr/>
          <p:nvPr>
            <p:ph idx="2" type="pic"/>
          </p:nvPr>
        </p:nvSpPr>
        <p:spPr>
          <a:xfrm>
            <a:off x="5257800" y="1828800"/>
            <a:ext cx="3352800" cy="2409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>
            <a:off x="0" y="0"/>
            <a:ext cx="9155781" cy="5196569"/>
          </a:xfrm>
          <a:prstGeom prst="rect">
            <a:avLst/>
          </a:prstGeom>
          <a:solidFill>
            <a:srgbClr val="14A3A0"/>
          </a:solidFill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6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b="-49015" l="-13346" r="35347" t="50000"/>
          <a:stretch/>
        </p:blipFill>
        <p:spPr>
          <a:xfrm>
            <a:off x="6291057" y="0"/>
            <a:ext cx="2852943" cy="3632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33.gif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gif"/><Relationship Id="rId4" Type="http://schemas.openxmlformats.org/officeDocument/2006/relationships/image" Target="../media/image40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jpg"/><Relationship Id="rId4" Type="http://schemas.openxmlformats.org/officeDocument/2006/relationships/image" Target="../media/image38.gif"/><Relationship Id="rId5" Type="http://schemas.openxmlformats.org/officeDocument/2006/relationships/image" Target="../media/image36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44.gif"/><Relationship Id="rId5" Type="http://schemas.openxmlformats.org/officeDocument/2006/relationships/image" Target="../media/image46.gif"/><Relationship Id="rId6" Type="http://schemas.openxmlformats.org/officeDocument/2006/relationships/image" Target="../media/image37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Relationship Id="rId4" Type="http://schemas.openxmlformats.org/officeDocument/2006/relationships/image" Target="../media/image4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Relationship Id="rId4" Type="http://schemas.openxmlformats.org/officeDocument/2006/relationships/image" Target="../media/image33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/>
          <p:nvPr>
            <p:ph type="ctrTitle"/>
          </p:nvPr>
        </p:nvSpPr>
        <p:spPr>
          <a:xfrm>
            <a:off x="659410" y="1761672"/>
            <a:ext cx="7543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Differentiable</a:t>
            </a:r>
            <a:r>
              <a:rPr lang="en-US"/>
              <a:t> Rendering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7"/>
          <p:cNvSpPr txBox="1"/>
          <p:nvPr>
            <p:ph idx="1" type="subTitle"/>
          </p:nvPr>
        </p:nvSpPr>
        <p:spPr>
          <a:xfrm>
            <a:off x="659410" y="2324101"/>
            <a:ext cx="7543800" cy="351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/>
              <a:t>Abdullah Hamdi , IVUL group meeting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idx="1" type="body"/>
          </p:nvPr>
        </p:nvSpPr>
        <p:spPr>
          <a:xfrm>
            <a:off x="6268650" y="4600424"/>
            <a:ext cx="212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100"/>
              <a:t>Yanir Kleiman , 2012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6"/>
          <p:cNvSpPr txBox="1"/>
          <p:nvPr>
            <p:ph type="title"/>
          </p:nvPr>
        </p:nvSpPr>
        <p:spPr>
          <a:xfrm>
            <a:off x="457200" y="130381"/>
            <a:ext cx="556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807E"/>
              </a:buClr>
              <a:buSzPts val="2800"/>
              <a:buFont typeface="Arial"/>
              <a:buNone/>
            </a:pPr>
            <a:r>
              <a:rPr lang="en-US"/>
              <a:t>Rendering in </a:t>
            </a:r>
            <a:r>
              <a:rPr lang="en-US"/>
              <a:t>nutshell</a:t>
            </a:r>
            <a:endParaRPr b="0" i="0" sz="2800" u="none" cap="none" strike="noStrike">
              <a:solidFill>
                <a:srgbClr val="5D80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3181"/>
            <a:ext cx="5616820" cy="4207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idx="1" type="body"/>
          </p:nvPr>
        </p:nvSpPr>
        <p:spPr>
          <a:xfrm>
            <a:off x="6268650" y="4600424"/>
            <a:ext cx="212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100"/>
              <a:t>Yanir Kleiman , 2012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>
            <p:ph type="title"/>
          </p:nvPr>
        </p:nvSpPr>
        <p:spPr>
          <a:xfrm>
            <a:off x="457200" y="130381"/>
            <a:ext cx="556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807E"/>
              </a:buClr>
              <a:buSzPts val="2800"/>
              <a:buFont typeface="Arial"/>
              <a:buNone/>
            </a:pPr>
            <a:r>
              <a:rPr lang="en-US"/>
              <a:t>Rendering in </a:t>
            </a:r>
            <a:r>
              <a:rPr lang="en-US"/>
              <a:t>nutshell</a:t>
            </a:r>
            <a:endParaRPr b="0" i="0" sz="2800" u="none" cap="none" strike="noStrike">
              <a:solidFill>
                <a:srgbClr val="5D80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3181"/>
            <a:ext cx="5576311" cy="4207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idx="1" type="body"/>
          </p:nvPr>
        </p:nvSpPr>
        <p:spPr>
          <a:xfrm>
            <a:off x="6268650" y="4600424"/>
            <a:ext cx="212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100"/>
              <a:t>Yanir Kleiman , 2012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8"/>
          <p:cNvSpPr txBox="1"/>
          <p:nvPr>
            <p:ph type="title"/>
          </p:nvPr>
        </p:nvSpPr>
        <p:spPr>
          <a:xfrm>
            <a:off x="457200" y="130381"/>
            <a:ext cx="556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807E"/>
              </a:buClr>
              <a:buSzPts val="2800"/>
              <a:buFont typeface="Arial"/>
              <a:buNone/>
            </a:pPr>
            <a:r>
              <a:rPr lang="en-US"/>
              <a:t>Rendering in </a:t>
            </a:r>
            <a:r>
              <a:rPr lang="en-US"/>
              <a:t>nutshell</a:t>
            </a:r>
            <a:endParaRPr b="0" i="0" sz="2800" u="none" cap="none" strike="noStrike">
              <a:solidFill>
                <a:srgbClr val="5D80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3181"/>
            <a:ext cx="5619973" cy="420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idx="1" type="body"/>
          </p:nvPr>
        </p:nvSpPr>
        <p:spPr>
          <a:xfrm>
            <a:off x="6268650" y="4600424"/>
            <a:ext cx="212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100"/>
              <a:t>Yanir Kleiman , 2012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9"/>
          <p:cNvSpPr txBox="1"/>
          <p:nvPr>
            <p:ph type="title"/>
          </p:nvPr>
        </p:nvSpPr>
        <p:spPr>
          <a:xfrm>
            <a:off x="457200" y="130381"/>
            <a:ext cx="556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807E"/>
              </a:buClr>
              <a:buSzPts val="2800"/>
              <a:buFont typeface="Arial"/>
              <a:buNone/>
            </a:pPr>
            <a:r>
              <a:rPr lang="en-US"/>
              <a:t>Rendering in </a:t>
            </a:r>
            <a:r>
              <a:rPr lang="en-US"/>
              <a:t>nutshell</a:t>
            </a:r>
            <a:endParaRPr b="0" i="0" sz="2800" u="none" cap="none" strike="noStrike">
              <a:solidFill>
                <a:srgbClr val="5D80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3181"/>
            <a:ext cx="5599624" cy="4207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457200" y="892057"/>
            <a:ext cx="8229600" cy="3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Projection equation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0"/>
          <p:cNvSpPr txBox="1"/>
          <p:nvPr>
            <p:ph type="title"/>
          </p:nvPr>
        </p:nvSpPr>
        <p:spPr>
          <a:xfrm>
            <a:off x="571800" y="391656"/>
            <a:ext cx="556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D807E"/>
              </a:buClr>
              <a:buSzPts val="2800"/>
              <a:buFont typeface="Arial"/>
              <a:buNone/>
            </a:pPr>
            <a:r>
              <a:rPr lang="en-US"/>
              <a:t>Rendering in nutshell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807E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682" y="2060700"/>
            <a:ext cx="6270700" cy="14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idx="1" type="body"/>
          </p:nvPr>
        </p:nvSpPr>
        <p:spPr>
          <a:xfrm>
            <a:off x="6268650" y="4600424"/>
            <a:ext cx="212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100"/>
              <a:t>Yanir Kleiman , 2012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1"/>
          <p:cNvSpPr txBox="1"/>
          <p:nvPr>
            <p:ph type="title"/>
          </p:nvPr>
        </p:nvSpPr>
        <p:spPr>
          <a:xfrm>
            <a:off x="457200" y="130381"/>
            <a:ext cx="556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807E"/>
              </a:buClr>
              <a:buSzPts val="2800"/>
              <a:buFont typeface="Arial"/>
              <a:buNone/>
            </a:pPr>
            <a:r>
              <a:rPr lang="en-US"/>
              <a:t>Rendering in </a:t>
            </a:r>
            <a:r>
              <a:rPr lang="en-US"/>
              <a:t>nutshell</a:t>
            </a:r>
            <a:endParaRPr b="0" i="0" sz="2800" u="none" cap="none" strike="noStrike">
              <a:solidFill>
                <a:srgbClr val="5D80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3181"/>
            <a:ext cx="5556131" cy="4207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6268650" y="4600424"/>
            <a:ext cx="212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100"/>
              <a:t>Yanir Kleiman , 2012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>
            <a:off x="457200" y="130381"/>
            <a:ext cx="556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807E"/>
              </a:buClr>
              <a:buSzPts val="2800"/>
              <a:buFont typeface="Arial"/>
              <a:buNone/>
            </a:pPr>
            <a:r>
              <a:rPr lang="en-US"/>
              <a:t>Rendering in </a:t>
            </a:r>
            <a:r>
              <a:rPr lang="en-US"/>
              <a:t>nutshell</a:t>
            </a:r>
            <a:endParaRPr b="0" i="0" sz="2800" u="none" cap="none" strike="noStrike">
              <a:solidFill>
                <a:srgbClr val="5D80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3181"/>
            <a:ext cx="5629387" cy="420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6268650" y="4600424"/>
            <a:ext cx="212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100"/>
              <a:t>Yanir Kleiman , 2012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"/>
          <p:cNvSpPr txBox="1"/>
          <p:nvPr>
            <p:ph type="title"/>
          </p:nvPr>
        </p:nvSpPr>
        <p:spPr>
          <a:xfrm>
            <a:off x="457200" y="130381"/>
            <a:ext cx="556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807E"/>
              </a:buClr>
              <a:buSzPts val="2800"/>
              <a:buFont typeface="Arial"/>
              <a:buNone/>
            </a:pPr>
            <a:r>
              <a:rPr lang="en-US"/>
              <a:t>Rendering in nutshell</a:t>
            </a:r>
            <a:endParaRPr b="0" i="0" sz="2800" u="none" cap="none" strike="noStrike">
              <a:solidFill>
                <a:srgbClr val="5D80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3181"/>
            <a:ext cx="5619973" cy="420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6268650" y="4600424"/>
            <a:ext cx="212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100"/>
              <a:t>Yanir Kleiman , 2012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4"/>
          <p:cNvSpPr txBox="1"/>
          <p:nvPr>
            <p:ph type="title"/>
          </p:nvPr>
        </p:nvSpPr>
        <p:spPr>
          <a:xfrm>
            <a:off x="457200" y="130381"/>
            <a:ext cx="556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807E"/>
              </a:buClr>
              <a:buSzPts val="2800"/>
              <a:buFont typeface="Arial"/>
              <a:buNone/>
            </a:pPr>
            <a:r>
              <a:rPr lang="en-US"/>
              <a:t>Rendering in nutshell</a:t>
            </a:r>
            <a:endParaRPr b="0" i="0" sz="2800" u="none" cap="none" strike="noStrike">
              <a:solidFill>
                <a:srgbClr val="5D80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3181"/>
            <a:ext cx="5643507" cy="420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idx="1" type="body"/>
          </p:nvPr>
        </p:nvSpPr>
        <p:spPr>
          <a:xfrm>
            <a:off x="6268650" y="4600424"/>
            <a:ext cx="212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100"/>
              <a:t>Yanir Kleiman , 2012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5"/>
          <p:cNvSpPr txBox="1"/>
          <p:nvPr>
            <p:ph type="title"/>
          </p:nvPr>
        </p:nvSpPr>
        <p:spPr>
          <a:xfrm>
            <a:off x="457200" y="130381"/>
            <a:ext cx="556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807E"/>
              </a:buClr>
              <a:buSzPts val="2800"/>
              <a:buFont typeface="Arial"/>
              <a:buNone/>
            </a:pPr>
            <a:r>
              <a:rPr lang="en-US"/>
              <a:t>Rendering in nutshell</a:t>
            </a:r>
            <a:endParaRPr b="0" i="0" sz="2800" u="none" cap="none" strike="noStrike">
              <a:solidFill>
                <a:srgbClr val="5D80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3181"/>
            <a:ext cx="5599624" cy="4207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" type="body"/>
          </p:nvPr>
        </p:nvSpPr>
        <p:spPr>
          <a:xfrm>
            <a:off x="6268650" y="4600424"/>
            <a:ext cx="212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100"/>
              <a:t>Yanir Kleiman , 2012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8"/>
          <p:cNvSpPr txBox="1"/>
          <p:nvPr>
            <p:ph type="title"/>
          </p:nvPr>
        </p:nvSpPr>
        <p:spPr>
          <a:xfrm>
            <a:off x="457200" y="130381"/>
            <a:ext cx="556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807E"/>
              </a:buClr>
              <a:buSzPts val="2800"/>
              <a:buFont typeface="Arial"/>
              <a:buNone/>
            </a:pPr>
            <a:r>
              <a:rPr lang="en-US"/>
              <a:t>3D representation</a:t>
            </a:r>
            <a:endParaRPr b="0" i="0" sz="2800" u="none" cap="none" strike="noStrike">
              <a:solidFill>
                <a:srgbClr val="5D80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75" y="1341975"/>
            <a:ext cx="2615875" cy="28747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8"/>
          <p:cNvSpPr txBox="1"/>
          <p:nvPr>
            <p:ph idx="1" type="body"/>
          </p:nvPr>
        </p:nvSpPr>
        <p:spPr>
          <a:xfrm>
            <a:off x="78350" y="4359906"/>
            <a:ext cx="4249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400"/>
              <a:t>point cloud vs </a:t>
            </a:r>
            <a:r>
              <a:rPr lang="en-US" sz="2400"/>
              <a:t>Voxels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8575" y="821556"/>
            <a:ext cx="4511649" cy="358808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/>
          <p:nvPr>
            <p:ph idx="1" type="body"/>
          </p:nvPr>
        </p:nvSpPr>
        <p:spPr>
          <a:xfrm>
            <a:off x="4930450" y="4409656"/>
            <a:ext cx="4249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2400">
                <a:solidFill>
                  <a:srgbClr val="0000FF"/>
                </a:solidFill>
              </a:rPr>
              <a:t>mesh</a:t>
            </a:r>
            <a:endParaRPr b="1" i="0" sz="2400" u="none" cap="none" strike="noStrike">
              <a:solidFill>
                <a:srgbClr val="0000FF"/>
              </a:solidFill>
            </a:endParaRPr>
          </a:p>
        </p:txBody>
      </p:sp>
      <p:sp>
        <p:nvSpPr>
          <p:cNvPr id="69" name="Google Shape;69;p8"/>
          <p:cNvSpPr/>
          <p:nvPr/>
        </p:nvSpPr>
        <p:spPr>
          <a:xfrm>
            <a:off x="3606275" y="2634900"/>
            <a:ext cx="4737300" cy="1894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457200" y="892057"/>
            <a:ext cx="8229600" cy="3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6"/>
          <p:cNvSpPr txBox="1"/>
          <p:nvPr>
            <p:ph type="title"/>
          </p:nvPr>
        </p:nvSpPr>
        <p:spPr>
          <a:xfrm>
            <a:off x="457200" y="130375"/>
            <a:ext cx="6666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807E"/>
              </a:buClr>
              <a:buSzPts val="2800"/>
              <a:buFont typeface="Arial"/>
              <a:buNone/>
            </a:pPr>
            <a:r>
              <a:rPr lang="en-US"/>
              <a:t>Neural 3D Mesh Renderer (CVPR’18)</a:t>
            </a:r>
            <a:endParaRPr b="0" i="0" sz="2800" u="none" cap="none" strike="noStrike">
              <a:solidFill>
                <a:srgbClr val="5D80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924" y="1147450"/>
            <a:ext cx="3845800" cy="328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6863" y="2866313"/>
            <a:ext cx="1960575" cy="19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0250" y="751650"/>
            <a:ext cx="1993800" cy="19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457200" y="130375"/>
            <a:ext cx="6666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807E"/>
              </a:buClr>
              <a:buSzPts val="2800"/>
              <a:buFont typeface="Arial"/>
              <a:buNone/>
            </a:pPr>
            <a:r>
              <a:rPr lang="en-US"/>
              <a:t>Neural 3D Mesh Renderer (CVPR’18)</a:t>
            </a:r>
            <a:endParaRPr b="0" i="0" sz="2800" u="none" cap="none" strike="noStrike">
              <a:solidFill>
                <a:srgbClr val="5D80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2" y="1029375"/>
            <a:ext cx="3898675" cy="379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025" y="1062417"/>
            <a:ext cx="3898675" cy="3536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457200" y="130375"/>
            <a:ext cx="6666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807E"/>
              </a:buClr>
              <a:buSzPts val="2800"/>
              <a:buFont typeface="Arial"/>
              <a:buNone/>
            </a:pPr>
            <a:r>
              <a:rPr lang="en-US"/>
              <a:t>Neural 3D Mesh Renderer (CVPR’18)</a:t>
            </a:r>
            <a:endParaRPr b="0" i="0" sz="2800" u="none" cap="none" strike="noStrike">
              <a:solidFill>
                <a:srgbClr val="5D80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075" y="977187"/>
            <a:ext cx="4405575" cy="12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538" y="2226713"/>
            <a:ext cx="5000625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457200" y="130375"/>
            <a:ext cx="6666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807E"/>
              </a:buClr>
              <a:buSzPts val="2800"/>
              <a:buFont typeface="Arial"/>
              <a:buNone/>
            </a:pPr>
            <a:r>
              <a:rPr lang="en-US"/>
              <a:t>Neural 3D Mesh Renderer (CVPR’18)</a:t>
            </a:r>
            <a:endParaRPr b="0" i="0" sz="2800" u="none" cap="none" strike="noStrike">
              <a:solidFill>
                <a:srgbClr val="5D80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725" y="1535700"/>
            <a:ext cx="3590370" cy="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300" y="2889900"/>
            <a:ext cx="4495800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457200" y="130375"/>
            <a:ext cx="6666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807E"/>
              </a:buClr>
              <a:buSzPts val="2800"/>
              <a:buFont typeface="Arial"/>
              <a:buNone/>
            </a:pPr>
            <a:r>
              <a:rPr lang="en-US"/>
              <a:t>Neural 3D Mesh Renderer (CVPR’18)</a:t>
            </a:r>
            <a:endParaRPr b="0" i="0" sz="2800" u="none" cap="none" strike="noStrike">
              <a:solidFill>
                <a:srgbClr val="5D80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475" y="1506475"/>
            <a:ext cx="8839198" cy="2533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type="title"/>
          </p:nvPr>
        </p:nvSpPr>
        <p:spPr>
          <a:xfrm>
            <a:off x="457200" y="130375"/>
            <a:ext cx="6666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807E"/>
              </a:buClr>
              <a:buSzPts val="2800"/>
              <a:buFont typeface="Arial"/>
              <a:buNone/>
            </a:pPr>
            <a:r>
              <a:rPr lang="en-US"/>
              <a:t>Neural 3D Mesh Renderer (CVPR’18)</a:t>
            </a:r>
            <a:endParaRPr b="0" i="0" sz="2800" u="none" cap="none" strike="noStrike">
              <a:solidFill>
                <a:srgbClr val="5D80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7700"/>
            <a:ext cx="8839198" cy="355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idx="1" type="body"/>
          </p:nvPr>
        </p:nvSpPr>
        <p:spPr>
          <a:xfrm>
            <a:off x="457200" y="892057"/>
            <a:ext cx="8229600" cy="3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Deep dream</a:t>
            </a:r>
            <a:endParaRPr/>
          </a:p>
        </p:txBody>
      </p:sp>
      <p:sp>
        <p:nvSpPr>
          <p:cNvPr id="237" name="Google Shape;237;p32"/>
          <p:cNvSpPr txBox="1"/>
          <p:nvPr>
            <p:ph type="title"/>
          </p:nvPr>
        </p:nvSpPr>
        <p:spPr>
          <a:xfrm>
            <a:off x="457200" y="130381"/>
            <a:ext cx="5562600" cy="5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applications</a:t>
            </a:r>
            <a:endParaRPr/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975" y="1995843"/>
            <a:ext cx="2390825" cy="23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1300" y="2087150"/>
            <a:ext cx="2299500" cy="22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2"/>
          <p:cNvSpPr/>
          <p:nvPr/>
        </p:nvSpPr>
        <p:spPr>
          <a:xfrm>
            <a:off x="3878600" y="3008500"/>
            <a:ext cx="1271400" cy="54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idx="1" type="body"/>
          </p:nvPr>
        </p:nvSpPr>
        <p:spPr>
          <a:xfrm>
            <a:off x="457200" y="892057"/>
            <a:ext cx="8229600" cy="3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Style tansfer</a:t>
            </a:r>
            <a:endParaRPr/>
          </a:p>
        </p:txBody>
      </p:sp>
      <p:sp>
        <p:nvSpPr>
          <p:cNvPr id="246" name="Google Shape;246;p33"/>
          <p:cNvSpPr txBox="1"/>
          <p:nvPr>
            <p:ph type="title"/>
          </p:nvPr>
        </p:nvSpPr>
        <p:spPr>
          <a:xfrm>
            <a:off x="457200" y="130381"/>
            <a:ext cx="5562600" cy="5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3"/>
          <p:cNvSpPr/>
          <p:nvPr/>
        </p:nvSpPr>
        <p:spPr>
          <a:xfrm>
            <a:off x="4470400" y="3015825"/>
            <a:ext cx="1271400" cy="54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50" y="2342825"/>
            <a:ext cx="2024375" cy="20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5650" y="2342825"/>
            <a:ext cx="1762950" cy="176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3800" y="1994021"/>
            <a:ext cx="2203200" cy="22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3"/>
          <p:cNvSpPr txBox="1"/>
          <p:nvPr>
            <p:ph type="title"/>
          </p:nvPr>
        </p:nvSpPr>
        <p:spPr>
          <a:xfrm>
            <a:off x="457200" y="130381"/>
            <a:ext cx="5562600" cy="5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idx="1" type="body"/>
          </p:nvPr>
        </p:nvSpPr>
        <p:spPr>
          <a:xfrm>
            <a:off x="457200" y="892057"/>
            <a:ext cx="8229600" cy="3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Optimizing mesh to match a projection</a:t>
            </a:r>
            <a:endParaRPr/>
          </a:p>
        </p:txBody>
      </p:sp>
      <p:sp>
        <p:nvSpPr>
          <p:cNvPr id="257" name="Google Shape;257;p34"/>
          <p:cNvSpPr txBox="1"/>
          <p:nvPr>
            <p:ph type="title"/>
          </p:nvPr>
        </p:nvSpPr>
        <p:spPr>
          <a:xfrm>
            <a:off x="457200" y="130381"/>
            <a:ext cx="5562600" cy="5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300" y="1969438"/>
            <a:ext cx="1871900" cy="18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275" y="1940975"/>
            <a:ext cx="1928825" cy="19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1325" y="1940975"/>
            <a:ext cx="1928825" cy="19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550" y="1940975"/>
            <a:ext cx="1928825" cy="19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4"/>
          <p:cNvSpPr txBox="1"/>
          <p:nvPr>
            <p:ph type="title"/>
          </p:nvPr>
        </p:nvSpPr>
        <p:spPr>
          <a:xfrm>
            <a:off x="457200" y="130381"/>
            <a:ext cx="5562600" cy="5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idx="1" type="body"/>
          </p:nvPr>
        </p:nvSpPr>
        <p:spPr>
          <a:xfrm>
            <a:off x="457200" y="892057"/>
            <a:ext cx="8229600" cy="3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Optimizing texture</a:t>
            </a:r>
            <a:endParaRPr/>
          </a:p>
        </p:txBody>
      </p:sp>
      <p:sp>
        <p:nvSpPr>
          <p:cNvPr id="268" name="Google Shape;268;p35"/>
          <p:cNvSpPr txBox="1"/>
          <p:nvPr>
            <p:ph type="title"/>
          </p:nvPr>
        </p:nvSpPr>
        <p:spPr>
          <a:xfrm>
            <a:off x="457200" y="130381"/>
            <a:ext cx="5562600" cy="5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700" y="188592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5475" y="1885925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 txBox="1"/>
          <p:nvPr>
            <p:ph type="title"/>
          </p:nvPr>
        </p:nvSpPr>
        <p:spPr>
          <a:xfrm>
            <a:off x="457200" y="130381"/>
            <a:ext cx="5562600" cy="5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/>
          <p:nvPr>
            <p:ph idx="1" type="body"/>
          </p:nvPr>
        </p:nvSpPr>
        <p:spPr>
          <a:xfrm>
            <a:off x="6268650" y="4600424"/>
            <a:ext cx="212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100"/>
              <a:t>Yanir Kleiman , 2012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9"/>
          <p:cNvSpPr txBox="1"/>
          <p:nvPr>
            <p:ph type="title"/>
          </p:nvPr>
        </p:nvSpPr>
        <p:spPr>
          <a:xfrm>
            <a:off x="457200" y="130381"/>
            <a:ext cx="556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807E"/>
              </a:buClr>
              <a:buSzPts val="2800"/>
              <a:buFont typeface="Arial"/>
              <a:buNone/>
            </a:pPr>
            <a:r>
              <a:rPr lang="en-US"/>
              <a:t>3D representation</a:t>
            </a:r>
            <a:endParaRPr b="0" i="0" sz="2800" u="none" cap="none" strike="noStrike">
              <a:solidFill>
                <a:srgbClr val="5D80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9"/>
          <p:cNvSpPr txBox="1"/>
          <p:nvPr>
            <p:ph idx="1" type="body"/>
          </p:nvPr>
        </p:nvSpPr>
        <p:spPr>
          <a:xfrm>
            <a:off x="245925" y="1936200"/>
            <a:ext cx="32730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400"/>
              <a:t>A Mesh is compact &amp; useful for shading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475" y="783181"/>
            <a:ext cx="4907926" cy="3664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idx="1" type="body"/>
          </p:nvPr>
        </p:nvSpPr>
        <p:spPr>
          <a:xfrm>
            <a:off x="486425" y="892057"/>
            <a:ext cx="8229600" cy="3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Optimizing view point</a:t>
            </a:r>
            <a:endParaRPr/>
          </a:p>
        </p:txBody>
      </p:sp>
      <p:sp>
        <p:nvSpPr>
          <p:cNvPr id="277" name="Google Shape;277;p36"/>
          <p:cNvSpPr txBox="1"/>
          <p:nvPr>
            <p:ph type="title"/>
          </p:nvPr>
        </p:nvSpPr>
        <p:spPr>
          <a:xfrm>
            <a:off x="457200" y="130381"/>
            <a:ext cx="5562600" cy="5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700" y="198817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2175" y="195165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6"/>
          <p:cNvSpPr txBox="1"/>
          <p:nvPr>
            <p:ph type="title"/>
          </p:nvPr>
        </p:nvSpPr>
        <p:spPr>
          <a:xfrm>
            <a:off x="457200" y="130381"/>
            <a:ext cx="5562600" cy="5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/>
          <p:nvPr>
            <p:ph idx="1" type="body"/>
          </p:nvPr>
        </p:nvSpPr>
        <p:spPr>
          <a:xfrm>
            <a:off x="486425" y="892057"/>
            <a:ext cx="8229600" cy="3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Let’s all do it !!! </a:t>
            </a:r>
            <a:endParaRPr/>
          </a:p>
        </p:txBody>
      </p:sp>
      <p:sp>
        <p:nvSpPr>
          <p:cNvPr id="286" name="Google Shape;286;p37"/>
          <p:cNvSpPr txBox="1"/>
          <p:nvPr>
            <p:ph type="title"/>
          </p:nvPr>
        </p:nvSpPr>
        <p:spPr>
          <a:xfrm>
            <a:off x="457200" y="130381"/>
            <a:ext cx="5562600" cy="5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Jupyter Notebook !! </a:t>
            </a:r>
            <a:endParaRPr/>
          </a:p>
        </p:txBody>
      </p:sp>
      <p:pic>
        <p:nvPicPr>
          <p:cNvPr id="287" name="Google Shape;2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300" y="1608425"/>
            <a:ext cx="5105223" cy="32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8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/>
          <p:nvPr>
            <p:ph idx="1" type="body"/>
          </p:nvPr>
        </p:nvSpPr>
        <p:spPr>
          <a:xfrm>
            <a:off x="6268650" y="4600424"/>
            <a:ext cx="212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100"/>
              <a:t>Yanir Kleiman , 2012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0"/>
          <p:cNvSpPr txBox="1"/>
          <p:nvPr>
            <p:ph type="title"/>
          </p:nvPr>
        </p:nvSpPr>
        <p:spPr>
          <a:xfrm>
            <a:off x="457200" y="130381"/>
            <a:ext cx="5562600" cy="500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807E"/>
              </a:buClr>
              <a:buSzPts val="2800"/>
              <a:buFont typeface="Arial"/>
              <a:buNone/>
            </a:pPr>
            <a:r>
              <a:rPr lang="en-US"/>
              <a:t>Rendering in nutshill</a:t>
            </a:r>
            <a:endParaRPr b="0" i="0" sz="2800" u="none" cap="none" strike="noStrike">
              <a:solidFill>
                <a:srgbClr val="5D80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50" y="630900"/>
            <a:ext cx="5758224" cy="43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/>
          <p:nvPr>
            <p:ph idx="1" type="body"/>
          </p:nvPr>
        </p:nvSpPr>
        <p:spPr>
          <a:xfrm>
            <a:off x="6268650" y="4600424"/>
            <a:ext cx="212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100"/>
              <a:t>Yanir Kleiman , 2012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457200" y="130381"/>
            <a:ext cx="556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807E"/>
              </a:buClr>
              <a:buSzPts val="2800"/>
              <a:buFont typeface="Arial"/>
              <a:buNone/>
            </a:pPr>
            <a:r>
              <a:rPr lang="en-US"/>
              <a:t>Rendering in nutshill</a:t>
            </a:r>
            <a:endParaRPr b="0" i="0" sz="2800" u="none" cap="none" strike="noStrike">
              <a:solidFill>
                <a:srgbClr val="5D80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00" y="761281"/>
            <a:ext cx="5181535" cy="4207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/>
          <p:nvPr>
            <p:ph idx="1" type="body"/>
          </p:nvPr>
        </p:nvSpPr>
        <p:spPr>
          <a:xfrm>
            <a:off x="6268650" y="4600424"/>
            <a:ext cx="212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100"/>
              <a:t>Yanir Kleiman , 2012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2"/>
          <p:cNvSpPr txBox="1"/>
          <p:nvPr>
            <p:ph type="title"/>
          </p:nvPr>
        </p:nvSpPr>
        <p:spPr>
          <a:xfrm>
            <a:off x="457200" y="130381"/>
            <a:ext cx="556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807E"/>
              </a:buClr>
              <a:buSzPts val="2800"/>
              <a:buFont typeface="Arial"/>
              <a:buNone/>
            </a:pPr>
            <a:r>
              <a:rPr lang="en-US"/>
              <a:t>Shadows </a:t>
            </a:r>
            <a:endParaRPr b="0" i="0" sz="2800" u="none" cap="none" strike="noStrike">
              <a:solidFill>
                <a:srgbClr val="5D80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2"/>
          <p:cNvSpPr txBox="1"/>
          <p:nvPr>
            <p:ph idx="1" type="body"/>
          </p:nvPr>
        </p:nvSpPr>
        <p:spPr>
          <a:xfrm>
            <a:off x="1613700" y="850650"/>
            <a:ext cx="44061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400"/>
              <a:t>Rasterization vs ray tracing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500" y="1651450"/>
            <a:ext cx="61722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/>
          <p:nvPr>
            <p:ph type="title"/>
          </p:nvPr>
        </p:nvSpPr>
        <p:spPr>
          <a:xfrm>
            <a:off x="457200" y="130381"/>
            <a:ext cx="556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807E"/>
              </a:buClr>
              <a:buSzPts val="2800"/>
              <a:buFont typeface="Arial"/>
              <a:buNone/>
            </a:pPr>
            <a:r>
              <a:rPr lang="en-US"/>
              <a:t>Degrees of realism</a:t>
            </a:r>
            <a:endParaRPr b="0" i="0" sz="2800" u="none" cap="none" strike="noStrike">
              <a:solidFill>
                <a:srgbClr val="5D80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525" y="724756"/>
            <a:ext cx="3852463" cy="420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/>
          <p:nvPr>
            <p:ph idx="1" type="body"/>
          </p:nvPr>
        </p:nvSpPr>
        <p:spPr>
          <a:xfrm>
            <a:off x="6268650" y="4600424"/>
            <a:ext cx="212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100"/>
              <a:t>Yanir Kleiman , 2012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 txBox="1"/>
          <p:nvPr>
            <p:ph type="title"/>
          </p:nvPr>
        </p:nvSpPr>
        <p:spPr>
          <a:xfrm>
            <a:off x="457200" y="130381"/>
            <a:ext cx="556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807E"/>
              </a:buClr>
              <a:buSzPts val="2800"/>
              <a:buFont typeface="Arial"/>
              <a:buNone/>
            </a:pPr>
            <a:r>
              <a:rPr lang="en-US"/>
              <a:t>Rendering in </a:t>
            </a:r>
            <a:r>
              <a:rPr lang="en-US"/>
              <a:t>nutshell</a:t>
            </a:r>
            <a:endParaRPr b="0" i="0" sz="2800" u="none" cap="none" strike="noStrike">
              <a:solidFill>
                <a:srgbClr val="5D80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3181"/>
            <a:ext cx="5621482" cy="4207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6268650" y="4600424"/>
            <a:ext cx="212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100"/>
              <a:t>Yanir Kleiman , 2012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5"/>
          <p:cNvSpPr txBox="1"/>
          <p:nvPr>
            <p:ph type="title"/>
          </p:nvPr>
        </p:nvSpPr>
        <p:spPr>
          <a:xfrm>
            <a:off x="457200" y="130381"/>
            <a:ext cx="556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807E"/>
              </a:buClr>
              <a:buSzPts val="2800"/>
              <a:buFont typeface="Arial"/>
              <a:buNone/>
            </a:pPr>
            <a:r>
              <a:rPr lang="en-US"/>
              <a:t>Rendering in </a:t>
            </a:r>
            <a:r>
              <a:rPr lang="en-US"/>
              <a:t>nutshell</a:t>
            </a:r>
            <a:endParaRPr b="0" i="0" sz="2800" u="none" cap="none" strike="noStrike">
              <a:solidFill>
                <a:srgbClr val="5D80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3181"/>
            <a:ext cx="5624632" cy="420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